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Override PartName="/ppt/notesSlides/notesSlide17.xml" ContentType="application/vnd.openxmlformats-officedocument.presentationml.notesSlide+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9"/>
  </p:notesMasterIdLst>
  <p:sldIdLst>
    <p:sldId id="294" r:id="rId2"/>
    <p:sldId id="293" r:id="rId3"/>
    <p:sldId id="295" r:id="rId4"/>
    <p:sldId id="277" r:id="rId5"/>
    <p:sldId id="280" r:id="rId6"/>
    <p:sldId id="281" r:id="rId7"/>
    <p:sldId id="282" r:id="rId8"/>
    <p:sldId id="284" r:id="rId9"/>
    <p:sldId id="296" r:id="rId10"/>
    <p:sldId id="297" r:id="rId11"/>
    <p:sldId id="292" r:id="rId12"/>
    <p:sldId id="285" r:id="rId13"/>
    <p:sldId id="286" r:id="rId14"/>
    <p:sldId id="287" r:id="rId15"/>
    <p:sldId id="288" r:id="rId16"/>
    <p:sldId id="289" r:id="rId17"/>
    <p:sldId id="291"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horzBarState="maximized">
    <p:restoredLeft sz="14995" autoAdjust="0"/>
    <p:restoredTop sz="94660"/>
  </p:normalViewPr>
  <p:slideViewPr>
    <p:cSldViewPr snapToGrid="0">
      <p:cViewPr varScale="1">
        <p:scale>
          <a:sx n="73" d="100"/>
          <a:sy n="73" d="100"/>
        </p:scale>
        <p:origin x="-612" y="-102"/>
      </p:cViewPr>
      <p:guideLst>
        <p:guide orient="horz" pos="2160"/>
        <p:guide pos="3840"/>
      </p:guideLst>
    </p:cSldViewPr>
  </p:slideViewPr>
  <p:notesTextViewPr>
    <p:cViewPr>
      <p:scale>
        <a:sx n="1" d="1"/>
        <a:sy n="1" d="1"/>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821C742-8895-4293-87F2-02029321C9B1}" type="datetimeFigureOut">
              <a:rPr lang="en-US" smtClean="0"/>
              <a:pPr/>
              <a:t>7/13/2019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49A86E2-29FA-499F-B6A0-5A715C1B30AF}" type="slidenum">
              <a:rPr lang="en-US" smtClean="0"/>
              <a:pPr/>
              <a:t>‹#›</a:t>
            </a:fld>
            <a:endParaRPr lang="en-US"/>
          </a:p>
        </p:txBody>
      </p:sp>
    </p:spTree>
    <p:extLst>
      <p:ext uri="{BB962C8B-B14F-4D97-AF65-F5344CB8AC3E}">
        <p14:creationId xmlns:p14="http://schemas.microsoft.com/office/powerpoint/2010/main" xmlns="" val="6146652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49A86E2-29FA-499F-B6A0-5A715C1B30AF}"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xmlns="" val="17974487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49A86E2-29FA-499F-B6A0-5A715C1B30AF}" type="slidenum">
              <a:rPr lang="en-US" smtClean="0"/>
              <a:pPr/>
              <a:t>10</a:t>
            </a:fld>
            <a:endParaRPr lang="en-US"/>
          </a:p>
        </p:txBody>
      </p:sp>
    </p:spTree>
    <p:extLst>
      <p:ext uri="{BB962C8B-B14F-4D97-AF65-F5344CB8AC3E}">
        <p14:creationId xmlns:p14="http://schemas.microsoft.com/office/powerpoint/2010/main" xmlns="" val="33644763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49A86E2-29FA-499F-B6A0-5A715C1B30AF}" type="slidenum">
              <a:rPr lang="en-US" smtClean="0"/>
              <a:pPr/>
              <a:t>11</a:t>
            </a:fld>
            <a:endParaRPr lang="en-US"/>
          </a:p>
        </p:txBody>
      </p:sp>
    </p:spTree>
    <p:extLst>
      <p:ext uri="{BB962C8B-B14F-4D97-AF65-F5344CB8AC3E}">
        <p14:creationId xmlns:p14="http://schemas.microsoft.com/office/powerpoint/2010/main" xmlns="" val="14561332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49A86E2-29FA-499F-B6A0-5A715C1B30AF}" type="slidenum">
              <a:rPr lang="en-US" smtClean="0"/>
              <a:pPr/>
              <a:t>12</a:t>
            </a:fld>
            <a:endParaRPr lang="en-US"/>
          </a:p>
        </p:txBody>
      </p:sp>
    </p:spTree>
    <p:extLst>
      <p:ext uri="{BB962C8B-B14F-4D97-AF65-F5344CB8AC3E}">
        <p14:creationId xmlns:p14="http://schemas.microsoft.com/office/powerpoint/2010/main" xmlns="" val="7808899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49A86E2-29FA-499F-B6A0-5A715C1B30AF}" type="slidenum">
              <a:rPr lang="en-US" smtClean="0"/>
              <a:pPr/>
              <a:t>13</a:t>
            </a:fld>
            <a:endParaRPr lang="en-US"/>
          </a:p>
        </p:txBody>
      </p:sp>
    </p:spTree>
    <p:extLst>
      <p:ext uri="{BB962C8B-B14F-4D97-AF65-F5344CB8AC3E}">
        <p14:creationId xmlns:p14="http://schemas.microsoft.com/office/powerpoint/2010/main" xmlns="" val="26076240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49A86E2-29FA-499F-B6A0-5A715C1B30AF}" type="slidenum">
              <a:rPr lang="en-US" smtClean="0"/>
              <a:pPr/>
              <a:t>14</a:t>
            </a:fld>
            <a:endParaRPr lang="en-US"/>
          </a:p>
        </p:txBody>
      </p:sp>
    </p:spTree>
    <p:extLst>
      <p:ext uri="{BB962C8B-B14F-4D97-AF65-F5344CB8AC3E}">
        <p14:creationId xmlns:p14="http://schemas.microsoft.com/office/powerpoint/2010/main" xmlns="" val="40802453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49A86E2-29FA-499F-B6A0-5A715C1B30AF}" type="slidenum">
              <a:rPr lang="en-US" smtClean="0"/>
              <a:pPr/>
              <a:t>15</a:t>
            </a:fld>
            <a:endParaRPr lang="en-US"/>
          </a:p>
        </p:txBody>
      </p:sp>
    </p:spTree>
    <p:extLst>
      <p:ext uri="{BB962C8B-B14F-4D97-AF65-F5344CB8AC3E}">
        <p14:creationId xmlns:p14="http://schemas.microsoft.com/office/powerpoint/2010/main" xmlns="" val="37890638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49A86E2-29FA-499F-B6A0-5A715C1B30AF}" type="slidenum">
              <a:rPr lang="en-US" smtClean="0"/>
              <a:pPr/>
              <a:t>16</a:t>
            </a:fld>
            <a:endParaRPr lang="en-US"/>
          </a:p>
        </p:txBody>
      </p:sp>
    </p:spTree>
    <p:extLst>
      <p:ext uri="{BB962C8B-B14F-4D97-AF65-F5344CB8AC3E}">
        <p14:creationId xmlns:p14="http://schemas.microsoft.com/office/powerpoint/2010/main" xmlns="" val="2237771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49A86E2-29FA-499F-B6A0-5A715C1B30AF}" type="slidenum">
              <a:rPr lang="en-US" smtClean="0"/>
              <a:pPr/>
              <a:t>17</a:t>
            </a:fld>
            <a:endParaRPr lang="en-US"/>
          </a:p>
        </p:txBody>
      </p:sp>
    </p:spTree>
    <p:extLst>
      <p:ext uri="{BB962C8B-B14F-4D97-AF65-F5344CB8AC3E}">
        <p14:creationId xmlns:p14="http://schemas.microsoft.com/office/powerpoint/2010/main" xmlns="" val="37978623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49A86E2-29FA-499F-B6A0-5A715C1B30AF}" type="slidenum">
              <a:rPr lang="en-US" smtClean="0"/>
              <a:pPr/>
              <a:t>2</a:t>
            </a:fld>
            <a:endParaRPr lang="en-US"/>
          </a:p>
        </p:txBody>
      </p:sp>
    </p:spTree>
    <p:extLst>
      <p:ext uri="{BB962C8B-B14F-4D97-AF65-F5344CB8AC3E}">
        <p14:creationId xmlns:p14="http://schemas.microsoft.com/office/powerpoint/2010/main" xmlns="" val="29861817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49A86E2-29FA-499F-B6A0-5A715C1B30AF}" type="slidenum">
              <a:rPr lang="en-US" smtClean="0"/>
              <a:pPr/>
              <a:t>3</a:t>
            </a:fld>
            <a:endParaRPr lang="en-US"/>
          </a:p>
        </p:txBody>
      </p:sp>
    </p:spTree>
    <p:extLst>
      <p:ext uri="{BB962C8B-B14F-4D97-AF65-F5344CB8AC3E}">
        <p14:creationId xmlns:p14="http://schemas.microsoft.com/office/powerpoint/2010/main" xmlns="" val="14957241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49A86E2-29FA-499F-B6A0-5A715C1B30AF}" type="slidenum">
              <a:rPr lang="en-US" smtClean="0"/>
              <a:pPr/>
              <a:t>4</a:t>
            </a:fld>
            <a:endParaRPr lang="en-US"/>
          </a:p>
        </p:txBody>
      </p:sp>
    </p:spTree>
    <p:extLst>
      <p:ext uri="{BB962C8B-B14F-4D97-AF65-F5344CB8AC3E}">
        <p14:creationId xmlns:p14="http://schemas.microsoft.com/office/powerpoint/2010/main" xmlns="" val="10804350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49A86E2-29FA-499F-B6A0-5A715C1B30AF}" type="slidenum">
              <a:rPr lang="en-US" smtClean="0"/>
              <a:pPr/>
              <a:t>5</a:t>
            </a:fld>
            <a:endParaRPr lang="en-US"/>
          </a:p>
        </p:txBody>
      </p:sp>
    </p:spTree>
    <p:extLst>
      <p:ext uri="{BB962C8B-B14F-4D97-AF65-F5344CB8AC3E}">
        <p14:creationId xmlns:p14="http://schemas.microsoft.com/office/powerpoint/2010/main" xmlns="" val="16548199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49A86E2-29FA-499F-B6A0-5A715C1B30AF}" type="slidenum">
              <a:rPr lang="en-US" smtClean="0"/>
              <a:pPr/>
              <a:t>6</a:t>
            </a:fld>
            <a:endParaRPr lang="en-US"/>
          </a:p>
        </p:txBody>
      </p:sp>
    </p:spTree>
    <p:extLst>
      <p:ext uri="{BB962C8B-B14F-4D97-AF65-F5344CB8AC3E}">
        <p14:creationId xmlns:p14="http://schemas.microsoft.com/office/powerpoint/2010/main" xmlns="" val="16077229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49A86E2-29FA-499F-B6A0-5A715C1B30AF}" type="slidenum">
              <a:rPr lang="en-US" smtClean="0"/>
              <a:pPr/>
              <a:t>7</a:t>
            </a:fld>
            <a:endParaRPr lang="en-US"/>
          </a:p>
        </p:txBody>
      </p:sp>
    </p:spTree>
    <p:extLst>
      <p:ext uri="{BB962C8B-B14F-4D97-AF65-F5344CB8AC3E}">
        <p14:creationId xmlns:p14="http://schemas.microsoft.com/office/powerpoint/2010/main" xmlns="" val="811666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49A86E2-29FA-499F-B6A0-5A715C1B30AF}" type="slidenum">
              <a:rPr lang="en-US" smtClean="0"/>
              <a:pPr/>
              <a:t>8</a:t>
            </a:fld>
            <a:endParaRPr lang="en-US"/>
          </a:p>
        </p:txBody>
      </p:sp>
    </p:spTree>
    <p:extLst>
      <p:ext uri="{BB962C8B-B14F-4D97-AF65-F5344CB8AC3E}">
        <p14:creationId xmlns:p14="http://schemas.microsoft.com/office/powerpoint/2010/main" xmlns="" val="15537628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49A86E2-29FA-499F-B6A0-5A715C1B30AF}" type="slidenum">
              <a:rPr lang="en-US" smtClean="0"/>
              <a:pPr/>
              <a:t>9</a:t>
            </a:fld>
            <a:endParaRPr lang="en-US"/>
          </a:p>
        </p:txBody>
      </p:sp>
    </p:spTree>
    <p:extLst>
      <p:ext uri="{BB962C8B-B14F-4D97-AF65-F5344CB8AC3E}">
        <p14:creationId xmlns:p14="http://schemas.microsoft.com/office/powerpoint/2010/main" xmlns="" val="40461382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DA36217-E903-48DD-81E9-09722C02391F}" type="datetimeFigureOut">
              <a:rPr lang="en-US" smtClean="0">
                <a:solidFill>
                  <a:prstClr val="black">
                    <a:tint val="75000"/>
                  </a:prstClr>
                </a:solidFill>
              </a:rPr>
              <a:pPr/>
              <a:t>7/13/2019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6D6A120B-CCD6-48AF-B994-295B7CCC5E4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xmlns="" val="30391939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DA36217-E903-48DD-81E9-09722C02391F}" type="datetimeFigureOut">
              <a:rPr lang="en-US" smtClean="0">
                <a:solidFill>
                  <a:prstClr val="black">
                    <a:tint val="75000"/>
                  </a:prstClr>
                </a:solidFill>
              </a:rPr>
              <a:pPr/>
              <a:t>7/13/2019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6D6A120B-CCD6-48AF-B994-295B7CCC5E4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xmlns="" val="26164022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DA36217-E903-48DD-81E9-09722C02391F}" type="datetimeFigureOut">
              <a:rPr lang="en-US" smtClean="0">
                <a:solidFill>
                  <a:prstClr val="black">
                    <a:tint val="75000"/>
                  </a:prstClr>
                </a:solidFill>
              </a:rPr>
              <a:pPr/>
              <a:t>7/13/2019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6D6A120B-CCD6-48AF-B994-295B7CCC5E4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xmlns="" val="19479198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DA36217-E903-48DD-81E9-09722C02391F}" type="datetimeFigureOut">
              <a:rPr lang="en-US" smtClean="0">
                <a:solidFill>
                  <a:prstClr val="black">
                    <a:tint val="75000"/>
                  </a:prstClr>
                </a:solidFill>
              </a:rPr>
              <a:pPr/>
              <a:t>7/13/2019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6D6A120B-CCD6-48AF-B994-295B7CCC5E4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xmlns="" val="8247001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DA36217-E903-48DD-81E9-09722C02391F}" type="datetimeFigureOut">
              <a:rPr lang="en-US" smtClean="0">
                <a:solidFill>
                  <a:prstClr val="black">
                    <a:tint val="75000"/>
                  </a:prstClr>
                </a:solidFill>
              </a:rPr>
              <a:pPr/>
              <a:t>7/13/2019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6D6A120B-CCD6-48AF-B994-295B7CCC5E4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xmlns="" val="15032706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DA36217-E903-48DD-81E9-09722C02391F}" type="datetimeFigureOut">
              <a:rPr lang="en-US" smtClean="0">
                <a:solidFill>
                  <a:prstClr val="black">
                    <a:tint val="75000"/>
                  </a:prstClr>
                </a:solidFill>
              </a:rPr>
              <a:pPr/>
              <a:t>7/13/2019</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6D6A120B-CCD6-48AF-B994-295B7CCC5E4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xmlns="" val="24478682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DA36217-E903-48DD-81E9-09722C02391F}" type="datetimeFigureOut">
              <a:rPr lang="en-US" smtClean="0">
                <a:solidFill>
                  <a:prstClr val="black">
                    <a:tint val="75000"/>
                  </a:prstClr>
                </a:solidFill>
              </a:rPr>
              <a:pPr/>
              <a:t>7/13/2019</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6D6A120B-CCD6-48AF-B994-295B7CCC5E4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xmlns="" val="33085438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DA36217-E903-48DD-81E9-09722C02391F}" type="datetimeFigureOut">
              <a:rPr lang="en-US" smtClean="0">
                <a:solidFill>
                  <a:prstClr val="black">
                    <a:tint val="75000"/>
                  </a:prstClr>
                </a:solidFill>
              </a:rPr>
              <a:pPr/>
              <a:t>7/13/2019</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6D6A120B-CCD6-48AF-B994-295B7CCC5E4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xmlns="" val="35934314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DA36217-E903-48DD-81E9-09722C02391F}" type="datetimeFigureOut">
              <a:rPr lang="en-US" smtClean="0">
                <a:solidFill>
                  <a:prstClr val="black">
                    <a:tint val="75000"/>
                  </a:prstClr>
                </a:solidFill>
              </a:rPr>
              <a:pPr/>
              <a:t>7/13/2019</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6D6A120B-CCD6-48AF-B994-295B7CCC5E4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xmlns="" val="10153740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DA36217-E903-48DD-81E9-09722C02391F}" type="datetimeFigureOut">
              <a:rPr lang="en-US" smtClean="0">
                <a:solidFill>
                  <a:prstClr val="black">
                    <a:tint val="75000"/>
                  </a:prstClr>
                </a:solidFill>
              </a:rPr>
              <a:pPr/>
              <a:t>7/13/2019</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6D6A120B-CCD6-48AF-B994-295B7CCC5E4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xmlns="" val="25385551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DA36217-E903-48DD-81E9-09722C02391F}" type="datetimeFigureOut">
              <a:rPr lang="en-US" smtClean="0">
                <a:solidFill>
                  <a:prstClr val="black">
                    <a:tint val="75000"/>
                  </a:prstClr>
                </a:solidFill>
              </a:rPr>
              <a:pPr/>
              <a:t>7/13/2019</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6D6A120B-CCD6-48AF-B994-295B7CCC5E4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xmlns="" val="23004570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DA36217-E903-48DD-81E9-09722C02391F}" type="datetimeFigureOut">
              <a:rPr lang="en-US" smtClean="0">
                <a:solidFill>
                  <a:prstClr val="black">
                    <a:tint val="75000"/>
                  </a:prstClr>
                </a:solidFill>
              </a:rPr>
              <a:pPr/>
              <a:t>7/13/2019</a:t>
            </a:fld>
            <a:endParaRPr lang="en-US">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D6A120B-CCD6-48AF-B994-295B7CCC5E4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xmlns="" val="58944831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68000"/>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9372600" y="4897442"/>
            <a:ext cx="2651473" cy="1823398"/>
          </a:xfrm>
          <a:prstGeom prst="rect">
            <a:avLst/>
          </a:prstGeom>
        </p:spPr>
      </p:pic>
      <p:sp>
        <p:nvSpPr>
          <p:cNvPr id="3" name="Rectangle 2"/>
          <p:cNvSpPr/>
          <p:nvPr/>
        </p:nvSpPr>
        <p:spPr>
          <a:xfrm>
            <a:off x="3108960" y="2459736"/>
            <a:ext cx="8695944" cy="45719"/>
          </a:xfrm>
          <a:prstGeom prst="rect">
            <a:avLst/>
          </a:prstGeom>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IN">
              <a:solidFill>
                <a:prstClr val="white"/>
              </a:solidFill>
            </a:endParaRPr>
          </a:p>
        </p:txBody>
      </p:sp>
      <p:sp>
        <p:nvSpPr>
          <p:cNvPr id="9" name="TextBox 8"/>
          <p:cNvSpPr txBox="1"/>
          <p:nvPr/>
        </p:nvSpPr>
        <p:spPr>
          <a:xfrm>
            <a:off x="3017520" y="1897820"/>
            <a:ext cx="8005718" cy="584775"/>
          </a:xfrm>
          <a:prstGeom prst="rect">
            <a:avLst/>
          </a:prstGeom>
          <a:noFill/>
        </p:spPr>
        <p:txBody>
          <a:bodyPr wrap="none" rtlCol="0">
            <a:spAutoFit/>
          </a:bodyPr>
          <a:lstStyle/>
          <a:p>
            <a:r>
              <a:rPr lang="en-IN" sz="3200" b="1" dirty="0">
                <a:solidFill>
                  <a:prstClr val="black"/>
                </a:solidFill>
              </a:rPr>
              <a:t>Business Problem 5 – Super Market in Europe </a:t>
            </a:r>
          </a:p>
        </p:txBody>
      </p:sp>
    </p:spTree>
    <p:extLst>
      <p:ext uri="{BB962C8B-B14F-4D97-AF65-F5344CB8AC3E}">
        <p14:creationId xmlns:p14="http://schemas.microsoft.com/office/powerpoint/2010/main" xmlns="" val="33288728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59227" y="842113"/>
            <a:ext cx="8512629" cy="369332"/>
          </a:xfrm>
          <a:prstGeom prst="rect">
            <a:avLst/>
          </a:prstGeom>
        </p:spPr>
        <p:txBody>
          <a:bodyPr wrap="square">
            <a:spAutoFit/>
          </a:bodyPr>
          <a:lstStyle/>
          <a:p>
            <a:pPr algn="just"/>
            <a:r>
              <a:rPr lang="en-US" b="1" dirty="0"/>
              <a:t>Scenario 2 – Disparate Data sources</a:t>
            </a:r>
            <a:endParaRPr lang="en-US" dirty="0"/>
          </a:p>
        </p:txBody>
      </p:sp>
      <p:pic>
        <p:nvPicPr>
          <p:cNvPr id="1026" name="Picture 2" descr="Image result for disparate data sources"/>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1688161" y="1463361"/>
            <a:ext cx="8572500" cy="501015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38068849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2195512" y="976312"/>
            <a:ext cx="7800975" cy="4905375"/>
          </a:xfrm>
          <a:prstGeom prst="rect">
            <a:avLst/>
          </a:prstGeom>
        </p:spPr>
      </p:pic>
    </p:spTree>
    <p:extLst>
      <p:ext uri="{BB962C8B-B14F-4D97-AF65-F5344CB8AC3E}">
        <p14:creationId xmlns:p14="http://schemas.microsoft.com/office/powerpoint/2010/main" xmlns="" val="35067792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162175" y="1162050"/>
            <a:ext cx="7867650" cy="4533900"/>
          </a:xfrm>
          <a:prstGeom prst="rect">
            <a:avLst/>
          </a:prstGeom>
        </p:spPr>
      </p:pic>
    </p:spTree>
    <p:extLst>
      <p:ext uri="{BB962C8B-B14F-4D97-AF65-F5344CB8AC3E}">
        <p14:creationId xmlns:p14="http://schemas.microsoft.com/office/powerpoint/2010/main" xmlns="" val="3571195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2085975" y="1114425"/>
            <a:ext cx="8020050" cy="4629150"/>
          </a:xfrm>
          <a:prstGeom prst="rect">
            <a:avLst/>
          </a:prstGeom>
        </p:spPr>
      </p:pic>
    </p:spTree>
    <p:extLst>
      <p:ext uri="{BB962C8B-B14F-4D97-AF65-F5344CB8AC3E}">
        <p14:creationId xmlns:p14="http://schemas.microsoft.com/office/powerpoint/2010/main" xmlns="" val="36621257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195512" y="1962150"/>
            <a:ext cx="7800975" cy="2933700"/>
          </a:xfrm>
          <a:prstGeom prst="rect">
            <a:avLst/>
          </a:prstGeom>
        </p:spPr>
      </p:pic>
    </p:spTree>
    <p:extLst>
      <p:ext uri="{BB962C8B-B14F-4D97-AF65-F5344CB8AC3E}">
        <p14:creationId xmlns:p14="http://schemas.microsoft.com/office/powerpoint/2010/main" xmlns="" val="41886750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2166937" y="1290637"/>
            <a:ext cx="7858125" cy="4276725"/>
          </a:xfrm>
          <a:prstGeom prst="rect">
            <a:avLst/>
          </a:prstGeom>
        </p:spPr>
      </p:pic>
    </p:spTree>
    <p:extLst>
      <p:ext uri="{BB962C8B-B14F-4D97-AF65-F5344CB8AC3E}">
        <p14:creationId xmlns:p14="http://schemas.microsoft.com/office/powerpoint/2010/main" xmlns="" val="8709051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071687" y="1323975"/>
            <a:ext cx="8048625" cy="4210050"/>
          </a:xfrm>
          <a:prstGeom prst="rect">
            <a:avLst/>
          </a:prstGeom>
        </p:spPr>
      </p:pic>
    </p:spTree>
    <p:extLst>
      <p:ext uri="{BB962C8B-B14F-4D97-AF65-F5344CB8AC3E}">
        <p14:creationId xmlns:p14="http://schemas.microsoft.com/office/powerpoint/2010/main" xmlns="" val="9824772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2100262" y="1200150"/>
            <a:ext cx="7991475" cy="4457700"/>
          </a:xfrm>
          <a:prstGeom prst="rect">
            <a:avLst/>
          </a:prstGeom>
        </p:spPr>
      </p:pic>
    </p:spTree>
    <p:extLst>
      <p:ext uri="{BB962C8B-B14F-4D97-AF65-F5344CB8AC3E}">
        <p14:creationId xmlns:p14="http://schemas.microsoft.com/office/powerpoint/2010/main" xmlns="" val="41555110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Image result for super market logo"/>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8987950" y="368291"/>
            <a:ext cx="2857500" cy="2381250"/>
          </a:xfrm>
          <a:prstGeom prst="rect">
            <a:avLst/>
          </a:prstGeom>
          <a:noFill/>
          <a:extLst>
            <a:ext uri="{909E8E84-426E-40DD-AFC4-6F175D3DCCD1}">
              <a14:hiddenFill xmlns:a14="http://schemas.microsoft.com/office/drawing/2010/main" xmlns="">
                <a:solidFill>
                  <a:srgbClr val="FFFFFF"/>
                </a:solidFill>
              </a14:hiddenFill>
            </a:ext>
          </a:extLst>
        </p:spPr>
      </p:pic>
      <p:sp>
        <p:nvSpPr>
          <p:cNvPr id="4" name="Rectangle 3"/>
          <p:cNvSpPr/>
          <p:nvPr/>
        </p:nvSpPr>
        <p:spPr>
          <a:xfrm>
            <a:off x="359227" y="842113"/>
            <a:ext cx="8512629" cy="2862322"/>
          </a:xfrm>
          <a:prstGeom prst="rect">
            <a:avLst/>
          </a:prstGeom>
        </p:spPr>
        <p:txBody>
          <a:bodyPr wrap="square">
            <a:spAutoFit/>
          </a:bodyPr>
          <a:lstStyle/>
          <a:p>
            <a:pPr algn="just"/>
            <a:r>
              <a:rPr lang="en-US" b="1" dirty="0"/>
              <a:t>Business Problem:</a:t>
            </a:r>
          </a:p>
          <a:p>
            <a:pPr algn="just"/>
            <a:r>
              <a:rPr lang="en-US" dirty="0"/>
              <a:t>You have been hired by the Super Market in Europe as a Tableau Developer. </a:t>
            </a:r>
          </a:p>
          <a:p>
            <a:pPr algn="just"/>
            <a:endParaRPr lang="en-US" dirty="0"/>
          </a:p>
          <a:p>
            <a:pPr algn="just"/>
            <a:r>
              <a:rPr lang="en-US" dirty="0"/>
              <a:t>Your assignment is to deliver a visualization which will have details about the actual sales and the target sales by department. The data will be of different granularity and normal data joining will not help. With the functionality of data blending create a visualization which will show the above requirements. </a:t>
            </a:r>
          </a:p>
          <a:p>
            <a:pPr algn="just"/>
            <a:endParaRPr lang="en-US" dirty="0"/>
          </a:p>
          <a:p>
            <a:pPr algn="just"/>
            <a:r>
              <a:rPr lang="en-US" dirty="0"/>
              <a:t>Also create a view in the same visualization which will help business to understand how much the difference is from the actual sales and the target sales. </a:t>
            </a:r>
          </a:p>
        </p:txBody>
      </p:sp>
      <p:sp>
        <p:nvSpPr>
          <p:cNvPr id="8" name="TextBox 7"/>
          <p:cNvSpPr txBox="1"/>
          <p:nvPr/>
        </p:nvSpPr>
        <p:spPr>
          <a:xfrm>
            <a:off x="9113356" y="2268436"/>
            <a:ext cx="2884207" cy="2123658"/>
          </a:xfrm>
          <a:prstGeom prst="rect">
            <a:avLst/>
          </a:prstGeom>
          <a:noFill/>
        </p:spPr>
        <p:txBody>
          <a:bodyPr wrap="square" rtlCol="0">
            <a:spAutoFit/>
          </a:bodyPr>
          <a:lstStyle/>
          <a:p>
            <a:pPr algn="just"/>
            <a:r>
              <a:rPr lang="en-IN" sz="1100" i="1" dirty="0"/>
              <a:t>What we will learn today</a:t>
            </a:r>
          </a:p>
          <a:p>
            <a:pPr marL="285750" indent="-285750" algn="just">
              <a:buFont typeface="Arial" panose="020B0604020202020204" pitchFamily="34" charset="0"/>
              <a:buChar char="•"/>
            </a:pPr>
            <a:r>
              <a:rPr lang="en-IN" sz="1100" i="1" dirty="0"/>
              <a:t>Data Blending</a:t>
            </a:r>
          </a:p>
          <a:p>
            <a:pPr marL="285750" indent="-285750" algn="just">
              <a:buFont typeface="Arial" panose="020B0604020202020204" pitchFamily="34" charset="0"/>
              <a:buChar char="•"/>
            </a:pPr>
            <a:r>
              <a:rPr lang="en-IN" sz="1100" i="1" dirty="0"/>
              <a:t>Data Joining</a:t>
            </a:r>
          </a:p>
          <a:p>
            <a:pPr marL="742950" lvl="1" indent="-285750" algn="just">
              <a:buFont typeface="Arial" panose="020B0604020202020204" pitchFamily="34" charset="0"/>
              <a:buChar char="•"/>
            </a:pPr>
            <a:r>
              <a:rPr lang="en-IN" sz="1100" i="1" dirty="0"/>
              <a:t>Types of Joins</a:t>
            </a:r>
          </a:p>
          <a:p>
            <a:pPr marL="1200150" lvl="2" indent="-285750" algn="just">
              <a:buFont typeface="Arial" panose="020B0604020202020204" pitchFamily="34" charset="0"/>
              <a:buChar char="•"/>
            </a:pPr>
            <a:r>
              <a:rPr lang="en-IN" sz="1100" i="1" dirty="0"/>
              <a:t>Inner Join</a:t>
            </a:r>
          </a:p>
          <a:p>
            <a:pPr marL="1200150" lvl="2" indent="-285750" algn="just">
              <a:buFont typeface="Arial" panose="020B0604020202020204" pitchFamily="34" charset="0"/>
              <a:buChar char="•"/>
            </a:pPr>
            <a:r>
              <a:rPr lang="en-IN" sz="1100" i="1" dirty="0"/>
              <a:t>Left Outer Join</a:t>
            </a:r>
          </a:p>
          <a:p>
            <a:pPr marL="1200150" lvl="2" indent="-285750" algn="just">
              <a:buFont typeface="Arial" panose="020B0604020202020204" pitchFamily="34" charset="0"/>
              <a:buChar char="•"/>
            </a:pPr>
            <a:r>
              <a:rPr lang="en-IN" sz="1100" i="1" dirty="0"/>
              <a:t>Right Outer Join</a:t>
            </a:r>
          </a:p>
          <a:p>
            <a:pPr marL="1200150" lvl="2" indent="-285750" algn="just">
              <a:buFont typeface="Arial" panose="020B0604020202020204" pitchFamily="34" charset="0"/>
              <a:buChar char="•"/>
            </a:pPr>
            <a:r>
              <a:rPr lang="en-IN" sz="1100" i="1" dirty="0"/>
              <a:t>Full Outer Join</a:t>
            </a:r>
          </a:p>
          <a:p>
            <a:pPr marL="285750" indent="-285750" algn="just">
              <a:buFont typeface="Arial" panose="020B0604020202020204" pitchFamily="34" charset="0"/>
              <a:buChar char="•"/>
            </a:pPr>
            <a:r>
              <a:rPr lang="en-IN" sz="1100" i="1" dirty="0"/>
              <a:t>Difference between Data Blending and Data Joining</a:t>
            </a:r>
          </a:p>
          <a:p>
            <a:pPr marL="285750" indent="-285750" algn="just">
              <a:buFont typeface="Arial" panose="020B0604020202020204" pitchFamily="34" charset="0"/>
              <a:buChar char="•"/>
            </a:pPr>
            <a:r>
              <a:rPr lang="en-IN" sz="1100" i="1" dirty="0"/>
              <a:t>Where to use Data Blending and where to use Data Joining</a:t>
            </a:r>
          </a:p>
        </p:txBody>
      </p:sp>
    </p:spTree>
    <p:extLst>
      <p:ext uri="{BB962C8B-B14F-4D97-AF65-F5344CB8AC3E}">
        <p14:creationId xmlns:p14="http://schemas.microsoft.com/office/powerpoint/2010/main" xmlns="" val="2049356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793250" y="2706078"/>
            <a:ext cx="9790309" cy="1200329"/>
          </a:xfrm>
          <a:prstGeom prst="rect">
            <a:avLst/>
          </a:prstGeom>
        </p:spPr>
        <p:txBody>
          <a:bodyPr wrap="none">
            <a:spAutoFit/>
          </a:bodyPr>
          <a:lstStyle/>
          <a:p>
            <a:r>
              <a:rPr lang="en-US" sz="7200" b="1" dirty="0"/>
              <a:t>How Data Joining works?</a:t>
            </a:r>
          </a:p>
        </p:txBody>
      </p:sp>
    </p:spTree>
    <p:extLst>
      <p:ext uri="{BB962C8B-B14F-4D97-AF65-F5344CB8AC3E}">
        <p14:creationId xmlns:p14="http://schemas.microsoft.com/office/powerpoint/2010/main" xmlns="" val="808072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511500" y="696687"/>
            <a:ext cx="8345629" cy="4946467"/>
          </a:xfrm>
          <a:prstGeom prst="rect">
            <a:avLst/>
          </a:prstGeom>
        </p:spPr>
      </p:pic>
    </p:spTree>
    <p:extLst>
      <p:ext uri="{BB962C8B-B14F-4D97-AF65-F5344CB8AC3E}">
        <p14:creationId xmlns:p14="http://schemas.microsoft.com/office/powerpoint/2010/main" xmlns="" val="16112716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380579" y="3263153"/>
            <a:ext cx="5974484" cy="3242141"/>
          </a:xfrm>
          <a:prstGeom prst="rect">
            <a:avLst/>
          </a:prstGeom>
        </p:spPr>
      </p:pic>
      <p:pic>
        <p:nvPicPr>
          <p:cNvPr id="5" name="Picture 4"/>
          <p:cNvPicPr>
            <a:picLocks noChangeAspect="1"/>
          </p:cNvPicPr>
          <p:nvPr/>
        </p:nvPicPr>
        <p:blipFill>
          <a:blip r:embed="rId4"/>
          <a:stretch>
            <a:fillRect/>
          </a:stretch>
        </p:blipFill>
        <p:spPr>
          <a:xfrm>
            <a:off x="6355063" y="403412"/>
            <a:ext cx="5659324" cy="3018583"/>
          </a:xfrm>
          <a:prstGeom prst="rect">
            <a:avLst/>
          </a:prstGeom>
        </p:spPr>
      </p:pic>
      <p:pic>
        <p:nvPicPr>
          <p:cNvPr id="6" name="Picture 5"/>
          <p:cNvPicPr>
            <a:picLocks noChangeAspect="1"/>
          </p:cNvPicPr>
          <p:nvPr/>
        </p:nvPicPr>
        <p:blipFill>
          <a:blip r:embed="rId5" cstate="print"/>
          <a:stretch>
            <a:fillRect/>
          </a:stretch>
        </p:blipFill>
        <p:spPr>
          <a:xfrm>
            <a:off x="6598024" y="3501536"/>
            <a:ext cx="5154705" cy="3078558"/>
          </a:xfrm>
          <a:prstGeom prst="rect">
            <a:avLst/>
          </a:prstGeom>
        </p:spPr>
      </p:pic>
      <p:pic>
        <p:nvPicPr>
          <p:cNvPr id="8" name="Picture 7"/>
          <p:cNvPicPr>
            <a:picLocks noChangeAspect="1"/>
          </p:cNvPicPr>
          <p:nvPr/>
        </p:nvPicPr>
        <p:blipFill>
          <a:blip r:embed="rId6" cstate="print"/>
          <a:stretch>
            <a:fillRect/>
          </a:stretch>
        </p:blipFill>
        <p:spPr>
          <a:xfrm>
            <a:off x="510988" y="696505"/>
            <a:ext cx="5091112" cy="2273555"/>
          </a:xfrm>
          <a:prstGeom prst="rect">
            <a:avLst/>
          </a:prstGeom>
        </p:spPr>
      </p:pic>
    </p:spTree>
    <p:extLst>
      <p:ext uri="{BB962C8B-B14F-4D97-AF65-F5344CB8AC3E}">
        <p14:creationId xmlns:p14="http://schemas.microsoft.com/office/powerpoint/2010/main" xmlns="" val="23725697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stretch>
            <a:fillRect/>
          </a:stretch>
        </p:blipFill>
        <p:spPr>
          <a:xfrm>
            <a:off x="3128681" y="1444803"/>
            <a:ext cx="5565961" cy="4250866"/>
          </a:xfrm>
          <a:prstGeom prst="rect">
            <a:avLst/>
          </a:prstGeom>
        </p:spPr>
      </p:pic>
    </p:spTree>
    <p:extLst>
      <p:ext uri="{BB962C8B-B14F-4D97-AF65-F5344CB8AC3E}">
        <p14:creationId xmlns:p14="http://schemas.microsoft.com/office/powerpoint/2010/main" xmlns="" val="20379376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3210887" y="407041"/>
            <a:ext cx="5907461" cy="2977639"/>
          </a:xfrm>
          <a:prstGeom prst="rect">
            <a:avLst/>
          </a:prstGeom>
        </p:spPr>
      </p:pic>
      <p:pic>
        <p:nvPicPr>
          <p:cNvPr id="5" name="Picture 4"/>
          <p:cNvPicPr>
            <a:picLocks noChangeAspect="1"/>
          </p:cNvPicPr>
          <p:nvPr/>
        </p:nvPicPr>
        <p:blipFill>
          <a:blip r:embed="rId4"/>
          <a:stretch>
            <a:fillRect/>
          </a:stretch>
        </p:blipFill>
        <p:spPr>
          <a:xfrm>
            <a:off x="122839" y="3413224"/>
            <a:ext cx="6025412" cy="3215498"/>
          </a:xfrm>
          <a:prstGeom prst="rect">
            <a:avLst/>
          </a:prstGeom>
        </p:spPr>
      </p:pic>
      <p:pic>
        <p:nvPicPr>
          <p:cNvPr id="6" name="Picture 5"/>
          <p:cNvPicPr>
            <a:picLocks noChangeAspect="1"/>
          </p:cNvPicPr>
          <p:nvPr/>
        </p:nvPicPr>
        <p:blipFill>
          <a:blip r:embed="rId5"/>
          <a:stretch>
            <a:fillRect/>
          </a:stretch>
        </p:blipFill>
        <p:spPr>
          <a:xfrm>
            <a:off x="6357257" y="3593879"/>
            <a:ext cx="5499075" cy="2854188"/>
          </a:xfrm>
          <a:prstGeom prst="rect">
            <a:avLst/>
          </a:prstGeom>
        </p:spPr>
      </p:pic>
    </p:spTree>
    <p:extLst>
      <p:ext uri="{BB962C8B-B14F-4D97-AF65-F5344CB8AC3E}">
        <p14:creationId xmlns:p14="http://schemas.microsoft.com/office/powerpoint/2010/main" xmlns="" val="17519304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84535" y="2712518"/>
            <a:ext cx="11754436" cy="1200329"/>
          </a:xfrm>
          <a:prstGeom prst="rect">
            <a:avLst/>
          </a:prstGeom>
        </p:spPr>
        <p:txBody>
          <a:bodyPr wrap="none">
            <a:spAutoFit/>
          </a:bodyPr>
          <a:lstStyle/>
          <a:p>
            <a:r>
              <a:rPr lang="en-US" sz="7200" b="1" dirty="0"/>
              <a:t>Where Data Blending require?</a:t>
            </a:r>
          </a:p>
        </p:txBody>
      </p:sp>
    </p:spTree>
    <p:extLst>
      <p:ext uri="{BB962C8B-B14F-4D97-AF65-F5344CB8AC3E}">
        <p14:creationId xmlns:p14="http://schemas.microsoft.com/office/powerpoint/2010/main" xmlns="" val="27229378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490358" y="849865"/>
            <a:ext cx="10013548" cy="4488569"/>
          </a:xfrm>
          <a:prstGeom prst="rect">
            <a:avLst/>
          </a:prstGeom>
        </p:spPr>
      </p:pic>
      <p:sp>
        <p:nvSpPr>
          <p:cNvPr id="4" name="Rectangle 3"/>
          <p:cNvSpPr/>
          <p:nvPr/>
        </p:nvSpPr>
        <p:spPr>
          <a:xfrm>
            <a:off x="359227" y="842113"/>
            <a:ext cx="8512629" cy="369332"/>
          </a:xfrm>
          <a:prstGeom prst="rect">
            <a:avLst/>
          </a:prstGeom>
        </p:spPr>
        <p:txBody>
          <a:bodyPr wrap="square">
            <a:spAutoFit/>
          </a:bodyPr>
          <a:lstStyle/>
          <a:p>
            <a:pPr algn="just"/>
            <a:r>
              <a:rPr lang="en-US" b="1" dirty="0"/>
              <a:t>Scenario 1 – Different Granularity</a:t>
            </a:r>
            <a:endParaRPr lang="en-US" dirty="0"/>
          </a:p>
        </p:txBody>
      </p:sp>
    </p:spTree>
    <p:extLst>
      <p:ext uri="{BB962C8B-B14F-4D97-AF65-F5344CB8AC3E}">
        <p14:creationId xmlns:p14="http://schemas.microsoft.com/office/powerpoint/2010/main" xmlns="" val="1974640728"/>
      </p:ext>
    </p:extLst>
  </p:cSld>
  <p:clrMapOvr>
    <a:masterClrMapping/>
  </p:clrMapOvr>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1_Deloitte_US_Brand</Template>
  <TotalTime>1588</TotalTime>
  <Words>186</Words>
  <Application>Microsoft Office PowerPoint</Application>
  <PresentationFormat>Custom</PresentationFormat>
  <Paragraphs>38</Paragraphs>
  <Slides>17</Slides>
  <Notes>17</Notes>
  <HiddenSlides>0</HiddenSlides>
  <MMClips>0</MMClips>
  <ScaleCrop>false</ScaleCrop>
  <HeadingPairs>
    <vt:vector size="4" baseType="variant">
      <vt:variant>
        <vt:lpstr>Theme</vt:lpstr>
      </vt:variant>
      <vt:variant>
        <vt:i4>1</vt:i4>
      </vt:variant>
      <vt:variant>
        <vt:lpstr>Slide Titles</vt:lpstr>
      </vt:variant>
      <vt:variant>
        <vt:i4>17</vt:i4>
      </vt:variant>
    </vt:vector>
  </HeadingPairs>
  <TitlesOfParts>
    <vt:vector size="18" baseType="lpstr">
      <vt:lpstr>1_Office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vector>
  </TitlesOfParts>
  <Company>Deloitte</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Tiwari, Rahul</dc:creator>
  <cp:lastModifiedBy>Bhatt</cp:lastModifiedBy>
  <cp:revision>107</cp:revision>
  <dcterms:created xsi:type="dcterms:W3CDTF">2016-08-31T16:48:56Z</dcterms:created>
  <dcterms:modified xsi:type="dcterms:W3CDTF">2019-07-13T09:18:54Z</dcterms:modified>
</cp:coreProperties>
</file>